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9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55" d="100"/>
          <a:sy n="55" d="100"/>
        </p:scale>
        <p:origin x="1072" y="40"/>
      </p:cViewPr>
      <p:guideLst>
        <p:guide orient="horz" pos="2160"/>
        <p:guide pos="389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0894" y="744686"/>
            <a:ext cx="8058555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0FFFF"/>
                </a:solidFill>
              </a:defRPr>
            </a:pPr>
            <a:r>
              <a:rPr lang="en-US" altLang="en-US" sz="4500" b="1" dirty="0">
                <a:solidFill>
                  <a:srgbClr val="00FFFF"/>
                </a:solidFill>
                <a:latin typeface="Rockwell" panose="02060603020205020403" pitchFamily="18" charset="0"/>
              </a:rPr>
              <a:t>Astro-Strike Simulator</a:t>
            </a:r>
            <a:endParaRPr lang="en-US" altLang="en-US" sz="4500" b="1" dirty="0">
              <a:solidFill>
                <a:srgbClr val="00FFFF"/>
              </a:solidFill>
              <a:latin typeface="Rockwell" panose="02060603020205020403" pitchFamily="18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516378" y="4517535"/>
            <a:ext cx="9738073" cy="124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500" b="1" dirty="0">
                <a:solidFill>
                  <a:schemeClr val="bg1"/>
                </a:solidFill>
              </a:rPr>
              <a:t>Title:</a:t>
            </a:r>
            <a:r>
              <a:rPr lang="en-US" altLang="en-US" sz="2500" dirty="0">
                <a:solidFill>
                  <a:schemeClr val="bg1"/>
                </a:solidFill>
              </a:rPr>
              <a:t> </a:t>
            </a:r>
            <a:r>
              <a:rPr lang="en-US" altLang="en-US" sz="2500" b="1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Astro-Strike Simulator</a:t>
            </a:r>
            <a:endParaRPr lang="en-US" altLang="en-US" sz="2500" b="1" i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500" b="1" dirty="0">
                <a:solidFill>
                  <a:schemeClr val="bg1"/>
                </a:solidFill>
              </a:rPr>
              <a:t>Subtitle:</a:t>
            </a:r>
            <a:r>
              <a:rPr lang="en-US" altLang="en-US" sz="2500" dirty="0">
                <a:solidFill>
                  <a:schemeClr val="bg1"/>
                </a:solidFill>
              </a:rPr>
              <a:t> Visualize, Simulate, Mitigate: Understanding Near-Earth Object Threats</a:t>
            </a:r>
            <a:endParaRPr lang="en-US" altLang="en-US" sz="25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08567" y="2400278"/>
            <a:ext cx="97458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500" b="1" dirty="0">
                <a:solidFill>
                  <a:schemeClr val="bg1"/>
                </a:solidFill>
              </a:rPr>
              <a:t> Team Name:</a:t>
            </a:r>
            <a:r>
              <a:rPr lang="en-US" altLang="en-US" sz="2500" dirty="0">
                <a:solidFill>
                  <a:schemeClr val="bg1"/>
                </a:solidFill>
              </a:rPr>
              <a:t> </a:t>
            </a:r>
            <a:r>
              <a:rPr lang="en-US" altLang="en-US" sz="2500" b="1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Phoenix Trio </a:t>
            </a:r>
            <a:endParaRPr lang="en-US" altLang="en-US" sz="2500" b="1" i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500" dirty="0">
                <a:solidFill>
                  <a:schemeClr val="bg1"/>
                </a:solidFill>
              </a:rPr>
              <a:t> </a:t>
            </a:r>
            <a:r>
              <a:rPr lang="en-US" altLang="en-US" sz="2500" b="1" dirty="0">
                <a:solidFill>
                  <a:schemeClr val="bg1"/>
                </a:solidFill>
              </a:rPr>
              <a:t>Event:  </a:t>
            </a:r>
            <a:r>
              <a:rPr lang="en-IN" sz="2500" dirty="0">
                <a:solidFill>
                  <a:schemeClr val="bg1"/>
                </a:solidFill>
              </a:rPr>
              <a:t>2025 NASA Space Apps Challenge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500" b="1" dirty="0">
                <a:solidFill>
                  <a:schemeClr val="bg1"/>
                </a:solidFill>
              </a:rPr>
              <a:t> Challenge Selected: </a:t>
            </a:r>
            <a:r>
              <a:rPr lang="en-US" altLang="en-US" sz="2500" b="1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Meteor Madness</a:t>
            </a:r>
            <a:endParaRPr lang="en-US" altLang="en-US" sz="2500" b="1" i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7583347" y="2677502"/>
          <a:ext cx="2358664" cy="150299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2358664"/>
              </a:tblGrid>
              <a:tr h="530964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/>
                          </a:solidFill>
                        </a:rPr>
                        <a:t>Guru Raj Patil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2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5"/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</a:tr>
              <a:tr h="520861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/>
                          </a:solidFill>
                        </a:rPr>
                        <a:t>Harsha Bharadwaj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2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5"/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</a:tr>
              <a:tr h="451171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/>
                          </a:solidFill>
                        </a:rPr>
                        <a:t>Thrisha R</a:t>
                      </a:r>
                      <a:endParaRPr lang="en-IN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2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5"/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223246" y="2200658"/>
            <a:ext cx="307886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solidFill>
                  <a:schemeClr val="bg1"/>
                </a:solidFill>
              </a:rPr>
              <a:t>Team members</a:t>
            </a:r>
            <a:endParaRPr lang="en-IN" sz="2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7150" y="367030"/>
            <a:ext cx="6997700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00FFFF"/>
                </a:solidFill>
              </a:defRPr>
            </a:pPr>
            <a:r>
              <a:rPr sz="3500" dirty="0">
                <a:latin typeface="Rockwell" panose="02060603020205020403" pitchFamily="18" charset="0"/>
              </a:rPr>
              <a:t>Problem Statement</a:t>
            </a:r>
            <a:endParaRPr sz="3500" dirty="0">
              <a:latin typeface="Rockwell" panose="020606030202050204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38400" y="1645920"/>
            <a:ext cx="2051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297180" y="1181735"/>
            <a:ext cx="5857240" cy="3293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noAutofit/>
          </a:bodyPr>
          <a:lstStyle/>
          <a:p>
            <a:pPr marL="0" indent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 sz="4400" b="1">
                <a:solidFill>
                  <a:srgbClr val="00FFFF"/>
                </a:solidFill>
              </a:defRPr>
            </a:pPr>
            <a:r>
              <a:rPr lang="en-US" altLang="en-GB" sz="1600" b="1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j-lt"/>
              </a:rPr>
              <a:t>Making Celestial Threats Understandable</a:t>
            </a:r>
            <a:endParaRPr lang="en-US" altLang="en-GB" sz="1600" b="1" i="1" dirty="0">
              <a:solidFill>
                <a:schemeClr val="accent5">
                  <a:lumMod val="60000"/>
                  <a:lumOff val="40000"/>
                </a:schemeClr>
              </a:solidFill>
              <a:latin typeface="+mj-lt"/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GB" sz="1600" b="1" dirty="0">
                <a:solidFill>
                  <a:schemeClr val="bg1"/>
                </a:solidFill>
              </a:rPr>
              <a:t>Core Question</a:t>
            </a:r>
            <a:r>
              <a:rPr lang="en-US" altLang="en-GB" sz="1600" dirty="0">
                <a:solidFill>
                  <a:schemeClr val="bg1"/>
                </a:solidFill>
              </a:rPr>
              <a:t>: NASA provides vast amounts of data on Near-Earth Objects, but how can we make the potential risks feel real and understandable to everyone?</a:t>
            </a:r>
            <a:endParaRPr lang="en-US" altLang="en-GB" sz="1600" dirty="0">
              <a:solidFill>
                <a:schemeClr val="bg1"/>
              </a:solidFill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chemeClr val="bg1"/>
                </a:solidFill>
              </a:rPr>
              <a:t>There is a need for an accessible tool that connects asteroid data (size, speed, orbit) to tangible, real-world consequences.</a:t>
            </a:r>
            <a:endParaRPr lang="en-US" altLang="en-US" sz="1600" dirty="0">
              <a:solidFill>
                <a:schemeClr val="bg1"/>
              </a:solidFill>
            </a:endParaRPr>
          </a:p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chemeClr val="bg1"/>
                </a:solidFill>
              </a:rPr>
              <a:t>Existing tools often lack interactive mitigation scenarios, leaving a gap in planetary defense education.</a:t>
            </a:r>
            <a:endParaRPr lang="en-US" altLang="en-US" sz="16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1070610"/>
            <a:ext cx="5994400" cy="2811780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7696835" y="4050030"/>
            <a:ext cx="414655" cy="704215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GB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95" y="4921885"/>
            <a:ext cx="10264775" cy="14058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35500" y="318676"/>
            <a:ext cx="2921000" cy="629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00FFFF"/>
                </a:solidFill>
              </a:defRPr>
            </a:pPr>
            <a:r>
              <a:rPr lang="en-US" sz="3500" dirty="0">
                <a:latin typeface="Rockwell" panose="02060603020205020403" pitchFamily="18" charset="0"/>
              </a:rPr>
              <a:t>Our Solution</a:t>
            </a:r>
            <a:endParaRPr lang="en-US" sz="3500" dirty="0">
              <a:latin typeface="Rockwell" panose="02060603020205020403" pitchFamily="18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955675" y="948690"/>
            <a:ext cx="4372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>
                <a:solidFill>
                  <a:schemeClr val="bg1"/>
                </a:solidFill>
                <a:latin typeface="Rockwell" panose="02060603020205020403" pitchFamily="18" charset="0"/>
                <a:cs typeface="Rockwell" panose="02060603020205020403" pitchFamily="18" charset="0"/>
              </a:rPr>
              <a:t>Your Hands-On Planetary Defense Hub</a:t>
            </a:r>
            <a:endParaRPr lang="en-US" altLang="en-GB">
              <a:solidFill>
                <a:schemeClr val="bg1"/>
              </a:solidFill>
              <a:latin typeface="Rockwell" panose="02060603020205020403" pitchFamily="18" charset="0"/>
              <a:cs typeface="Rockwell" panose="02060603020205020403" pitchFamily="18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85750" y="1690370"/>
            <a:ext cx="5231765" cy="4831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30000"/>
              </a:lnSpc>
            </a:pPr>
            <a:r>
              <a:rPr lang="en-US" altLang="en-GB">
                <a:solidFill>
                  <a:schemeClr val="bg1"/>
                </a:solidFill>
              </a:rPr>
              <a:t>An interactive web tool that lets anyone simulate asteroid impact scenarios using real scientific models and data.</a:t>
            </a:r>
            <a:endParaRPr lang="en-US" altLang="en-GB">
              <a:solidFill>
                <a:schemeClr val="bg1"/>
              </a:solidFill>
            </a:endParaRPr>
          </a:p>
          <a:p>
            <a:endParaRPr lang="en-US" altLang="en-GB">
              <a:solidFill>
                <a:schemeClr val="bg1"/>
              </a:solidFill>
            </a:endParaRPr>
          </a:p>
          <a:p>
            <a:endParaRPr lang="en-US" altLang="en-GB">
              <a:solidFill>
                <a:schemeClr val="bg1"/>
              </a:solidFill>
            </a:endParaRPr>
          </a:p>
          <a:p>
            <a:r>
              <a:rPr lang="en-US" altLang="en-GB" b="1">
                <a:solidFill>
                  <a:schemeClr val="bg1"/>
                </a:solidFill>
              </a:rPr>
              <a:t>The User Experience:</a:t>
            </a:r>
            <a:r>
              <a:rPr lang="en-US" altLang="en-GB">
                <a:solidFill>
                  <a:schemeClr val="bg1"/>
                </a:solidFill>
              </a:rPr>
              <a:t> We put you in control.</a:t>
            </a:r>
            <a:endParaRPr lang="en-US" altLang="en-GB">
              <a:solidFill>
                <a:schemeClr val="bg1"/>
              </a:solidFill>
            </a:endParaRPr>
          </a:p>
          <a:p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GB">
                <a:solidFill>
                  <a:schemeClr val="bg1"/>
                </a:solidFill>
              </a:rPr>
              <a:t>Choose a real asteroid or design your own</a:t>
            </a:r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GB">
                <a:solidFill>
                  <a:schemeClr val="bg1"/>
                </a:solidFill>
              </a:rPr>
              <a:t>set an impact location</a:t>
            </a:r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GB">
                <a:solidFill>
                  <a:schemeClr val="bg1"/>
                </a:solidFill>
              </a:rPr>
              <a:t>witness the consequences unfold.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en-GB" b="1">
                <a:solidFill>
                  <a:schemeClr val="bg1"/>
                </a:solidFill>
              </a:rPr>
              <a:t>Participate in planetary defense:</a:t>
            </a:r>
            <a:r>
              <a:rPr lang="en-US" altLang="en-GB">
                <a:solidFill>
                  <a:schemeClr val="bg1"/>
                </a:solidFill>
              </a:rPr>
              <a:t> Deflect the threat using kinetic impactors.</a:t>
            </a:r>
            <a:endParaRPr lang="en-US" altLang="en-GB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6600" y="1316990"/>
            <a:ext cx="6221095" cy="2074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7515" y="3548380"/>
            <a:ext cx="6395085" cy="29737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2248535" y="283210"/>
            <a:ext cx="7694930" cy="748030"/>
          </a:xfrm>
        </p:spPr>
        <p:txBody>
          <a:bodyPr>
            <a:normAutofit/>
          </a:bodyPr>
          <a:lstStyle/>
          <a:p>
            <a:r>
              <a:rPr lang="en-US" altLang="en-GB" sz="3500" b="1" dirty="0">
                <a:solidFill>
                  <a:srgbClr val="00FFFF"/>
                </a:solidFill>
                <a:latin typeface="Rockwell" panose="02060603020205020403" pitchFamily="18" charset="0"/>
                <a:ea typeface="+mn-ea"/>
                <a:cs typeface="+mn-cs"/>
              </a:rPr>
              <a:t>The Power of NASA's Open Data</a:t>
            </a:r>
            <a:endParaRPr lang="en-US" altLang="en-GB" sz="3500" b="1" dirty="0">
              <a:solidFill>
                <a:srgbClr val="00FFFF"/>
              </a:solidFill>
              <a:latin typeface="Rockwell" panose="02060603020205020403" pitchFamily="18" charset="0"/>
              <a:ea typeface="+mn-ea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05105" y="1214755"/>
            <a:ext cx="7400290" cy="5401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altLang="en-GB" b="1">
                <a:solidFill>
                  <a:schemeClr val="bg1"/>
                </a:solidFill>
              </a:rPr>
              <a:t>How it Works</a:t>
            </a:r>
            <a:r>
              <a:rPr lang="en-US" altLang="en-GB">
                <a:solidFill>
                  <a:schemeClr val="bg1"/>
                </a:solidFill>
              </a:rPr>
              <a:t>: Our simulator is powered directly by NASA's Near-Earth Object (NEO) API 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via our Flask backend.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n-GB">
                <a:solidFill>
                  <a:schemeClr val="bg1"/>
                </a:solidFill>
              </a:rPr>
              <a:t>Every asteroid you select comes with real-world orbital and physical data.</a:t>
            </a:r>
            <a:endParaRPr lang="en-US" altLang="en-GB">
              <a:solidFill>
                <a:schemeClr val="bg1"/>
              </a:solidFill>
            </a:endParaRPr>
          </a:p>
          <a:p>
            <a:endParaRPr lang="en-US" altLang="en-GB">
              <a:solidFill>
                <a:schemeClr val="bg1"/>
              </a:solidFill>
            </a:endParaRPr>
          </a:p>
          <a:p>
            <a:r>
              <a:rPr lang="en-US" altLang="en-GB" b="1">
                <a:solidFill>
                  <a:schemeClr val="bg1"/>
                </a:solidFill>
              </a:rPr>
              <a:t>From Data to Simulation</a:t>
            </a:r>
            <a:r>
              <a:rPr lang="en-US" altLang="en-GB">
                <a:solidFill>
                  <a:schemeClr val="bg1"/>
                </a:solidFill>
              </a:rPr>
              <a:t>:</a:t>
            </a:r>
            <a:endParaRPr lang="en-US" altLang="en-GB">
              <a:solidFill>
                <a:schemeClr val="bg1"/>
              </a:solidFill>
            </a:endParaRPr>
          </a:p>
          <a:p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GB">
                <a:solidFill>
                  <a:schemeClr val="bg1"/>
                </a:solidFill>
              </a:rPr>
              <a:t>We use the asteroid's diameter and velocity to calculate its kinetic energy.</a:t>
            </a:r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sym typeface="+mn-ea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sym typeface="+mn-ea"/>
              </a:rPr>
              <a:t>The app </a:t>
            </a:r>
            <a:r>
              <a:rPr lang="en-US" altLang="en-US" b="1" dirty="0">
                <a:solidFill>
                  <a:schemeClr val="bg1"/>
                </a:solidFill>
                <a:sym typeface="+mn-ea"/>
              </a:rPr>
              <a:t>automatically computes 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impact energy, crater size, and seismic magnitude based on established physics formulas.</a:t>
            </a:r>
            <a:endParaRPr lang="en-US" altLang="en-US" dirty="0">
              <a:solidFill>
                <a:schemeClr val="bg1"/>
              </a:solidFill>
              <a:sym typeface="+mn-ea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GB">
              <a:solidFill>
                <a:schemeClr val="bg1"/>
              </a:solidFill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GB">
                <a:solidFill>
                  <a:schemeClr val="bg1"/>
                </a:solidFill>
              </a:rPr>
              <a:t>Its orbital parameters are used to model a realistic trajectory in our 3D simulation.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n-US" b="1" dirty="0">
                <a:solidFill>
                  <a:schemeClr val="bg1"/>
                </a:solidFill>
                <a:sym typeface="+mn-ea"/>
              </a:rPr>
              <a:t>Customizable Parameters: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 Create hypothetical scenarios by defining an asteroid's diameter and velocity to see how these variables affect the outcome.</a:t>
            </a:r>
            <a:endParaRPr lang="en-US" altLang="en-GB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9155" y="5114290"/>
            <a:ext cx="4789805" cy="16668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835" y="1031240"/>
            <a:ext cx="4136390" cy="174117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505" y="2938780"/>
            <a:ext cx="4110355" cy="20091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37920" y="162560"/>
            <a:ext cx="7856855" cy="642620"/>
          </a:xfrm>
        </p:spPr>
        <p:txBody>
          <a:bodyPr>
            <a:normAutofit/>
          </a:bodyPr>
          <a:lstStyle/>
          <a:p>
            <a:r>
              <a:rPr lang="en-US" altLang="en-GB" sz="3500" b="1" dirty="0">
                <a:solidFill>
                  <a:srgbClr val="00FFFF"/>
                </a:solidFill>
                <a:latin typeface="Rockwell" panose="02060603020205020403" pitchFamily="18" charset="0"/>
                <a:ea typeface="+mn-ea"/>
                <a:cs typeface="+mn-cs"/>
              </a:rPr>
              <a:t>Visualizing the Impact: Two Views</a:t>
            </a:r>
            <a:endParaRPr lang="en-US" altLang="en-GB" sz="3500" b="1" dirty="0">
              <a:solidFill>
                <a:srgbClr val="00FFFF"/>
              </a:solidFill>
              <a:latin typeface="Rockwell" panose="02060603020205020403" pitchFamily="18" charset="0"/>
              <a:ea typeface="+mn-ea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25755" y="805180"/>
            <a:ext cx="5608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>
                <a:solidFill>
                  <a:schemeClr val="bg1"/>
                </a:solidFill>
                <a:latin typeface="Rockwell" panose="02060603020205020403" pitchFamily="18" charset="0"/>
                <a:cs typeface="Rockwell" panose="02060603020205020403" pitchFamily="18" charset="0"/>
              </a:rPr>
              <a:t>See </a:t>
            </a:r>
            <a:r>
              <a:rPr lang="en-US" altLang="en-GB">
                <a:solidFill>
                  <a:schemeClr val="bg1"/>
                </a:solidFill>
                <a:latin typeface="Rockwell" panose="02060603020205020403" pitchFamily="18" charset="0"/>
                <a:cs typeface="Rockwell" panose="02060603020205020403" pitchFamily="18" charset="0"/>
              </a:rPr>
              <a:t>the Impact from a Cosmic View and Map View</a:t>
            </a:r>
            <a:endParaRPr lang="en-US" altLang="en-GB">
              <a:solidFill>
                <a:schemeClr val="bg1"/>
              </a:solidFill>
              <a:latin typeface="Rockwell" panose="02060603020205020403" pitchFamily="18" charset="0"/>
              <a:cs typeface="Rockwell" panose="02060603020205020403" pitchFamily="18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94615" y="1173480"/>
            <a:ext cx="7954010" cy="1090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altLang="en-GB" b="1" dirty="0">
                <a:solidFill>
                  <a:schemeClr val="bg1"/>
                </a:solidFill>
                <a:sym typeface="+mn-ea"/>
              </a:rPr>
              <a:t>User Experience</a:t>
            </a:r>
            <a:r>
              <a:rPr lang="en-US" altLang="en-GB" dirty="0">
                <a:solidFill>
                  <a:schemeClr val="bg1"/>
                </a:solidFill>
                <a:sym typeface="+mn-ea"/>
              </a:rPr>
              <a:t>: The moment of impact is visualized from two perspectives.</a:t>
            </a:r>
            <a:endParaRPr lang="en-US" altLang="en-GB" dirty="0">
              <a:solidFill>
                <a:schemeClr val="bg1"/>
              </a:solidFill>
              <a:sym typeface="+mn-ea"/>
            </a:endParaRPr>
          </a:p>
          <a:p>
            <a:pPr indent="0">
              <a:lnSpc>
                <a:spcPct val="120000"/>
              </a:lnSpc>
              <a:buNone/>
            </a:pPr>
            <a:r>
              <a:rPr lang="en-US" altLang="en-US" b="1" dirty="0">
                <a:solidFill>
                  <a:schemeClr val="bg1"/>
                </a:solidFill>
                <a:sym typeface="+mn-ea"/>
              </a:rPr>
              <a:t>3D Orbital Simulation: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 A real-time Three.js canvas displays the asteroid's trajectory, its gravitational curve around Earth, and the result of mitigation efforts.</a:t>
            </a:r>
            <a:endParaRPr lang="en-US" altLang="en-US" dirty="0">
              <a:solidFill>
                <a:schemeClr val="bg1"/>
              </a:solidFill>
              <a:sym typeface="+mn-ea"/>
            </a:endParaRPr>
          </a:p>
          <a:p>
            <a:pPr indent="0">
              <a:lnSpc>
                <a:spcPct val="120000"/>
              </a:lnSpc>
              <a:buNone/>
            </a:pPr>
            <a:endParaRPr lang="en-US" altLang="en-GB">
              <a:solidFill>
                <a:schemeClr val="bg1"/>
              </a:solidFill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315595" y="2312670"/>
            <a:ext cx="4227830" cy="1464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b="1" dirty="0">
                <a:solidFill>
                  <a:schemeClr val="bg1"/>
                </a:solidFill>
                <a:sym typeface="+mn-ea"/>
              </a:rPr>
              <a:t>2D Impact Map: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 </a:t>
            </a:r>
            <a:r>
              <a:rPr lang="en-US" altLang="en-GB">
                <a:solidFill>
                  <a:schemeClr val="bg1"/>
                </a:solidFill>
                <a:sym typeface="+mn-ea"/>
              </a:rPr>
              <a:t>Simultaneously, a 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Leaflet</a:t>
            </a:r>
            <a:r>
              <a:rPr lang="en-US" altLang="en-GB">
                <a:solidFill>
                  <a:schemeClr val="bg1"/>
                </a:solidFill>
                <a:sym typeface="+mn-ea"/>
              </a:rPr>
              <a:t> interactive map displays the impact zone, with color-coded rings showing the scale of the crater and subsequent seismic shockwaves.</a:t>
            </a:r>
            <a:endParaRPr lang="en-US" altLang="en-GB">
              <a:solidFill>
                <a:schemeClr val="bg1"/>
              </a:solidFill>
            </a:endParaRPr>
          </a:p>
          <a:p>
            <a:endParaRPr lang="en-GB" altLang="en-US"/>
          </a:p>
        </p:txBody>
      </p:sp>
      <p:pic>
        <p:nvPicPr>
          <p:cNvPr id="12" name="Picture 11" descr="Untitled video - Made with Clipchamp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7105" y="2739390"/>
            <a:ext cx="7230745" cy="40678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15" y="3777615"/>
            <a:ext cx="3841115" cy="302958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rcRect t="4790" r="8313"/>
          <a:stretch>
            <a:fillRect/>
          </a:stretch>
        </p:blipFill>
        <p:spPr>
          <a:xfrm>
            <a:off x="8778875" y="279400"/>
            <a:ext cx="3046730" cy="232219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4798060" y="2739390"/>
            <a:ext cx="2528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b="1" i="1">
                <a:solidFill>
                  <a:schemeClr val="bg1"/>
                </a:solidFill>
              </a:rPr>
              <a:t>This is a GIF (slide show)</a:t>
            </a:r>
            <a:endParaRPr lang="en-US" altLang="en-GB" b="1" i="1">
              <a:solidFill>
                <a:schemeClr val="bg1"/>
              </a:solidFill>
            </a:endParaRPr>
          </a:p>
        </p:txBody>
      </p:sp>
      <p:sp>
        <p:nvSpPr>
          <p:cNvPr id="16" name="Bent Arrow 15"/>
          <p:cNvSpPr/>
          <p:nvPr/>
        </p:nvSpPr>
        <p:spPr>
          <a:xfrm rot="10800000" flipH="1">
            <a:off x="4980305" y="3108325"/>
            <a:ext cx="378460" cy="88011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387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GB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18970" y="172085"/>
            <a:ext cx="7856855" cy="523240"/>
          </a:xfrm>
        </p:spPr>
        <p:txBody>
          <a:bodyPr>
            <a:normAutofit fontScale="90000"/>
          </a:bodyPr>
          <a:lstStyle/>
          <a:p>
            <a:r>
              <a:rPr lang="en-US" altLang="en-GB" sz="3500" b="1" dirty="0">
                <a:solidFill>
                  <a:srgbClr val="00FFFF"/>
                </a:solidFill>
                <a:latin typeface="Rockwell" panose="02060603020205020403" pitchFamily="18" charset="0"/>
                <a:ea typeface="+mn-ea"/>
                <a:cs typeface="+mn-cs"/>
              </a:rPr>
              <a:t>Analyzing the Aftermath</a:t>
            </a:r>
            <a:endParaRPr lang="en-US" altLang="en-GB" sz="3500" b="1" dirty="0">
              <a:solidFill>
                <a:srgbClr val="00FFFF"/>
              </a:solidFill>
              <a:latin typeface="Rockwell" panose="02060603020205020403" pitchFamily="18" charset="0"/>
              <a:ea typeface="+mn-ea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325755" y="695325"/>
            <a:ext cx="5608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>
                <a:solidFill>
                  <a:schemeClr val="bg1"/>
                </a:solidFill>
                <a:latin typeface="Rockwell" panose="02060603020205020403" pitchFamily="18" charset="0"/>
                <a:cs typeface="Rockwell" panose="02060603020205020403" pitchFamily="18" charset="0"/>
              </a:rPr>
              <a:t>Understanding the Consequences</a:t>
            </a:r>
            <a:endParaRPr lang="en-US" altLang="en-GB">
              <a:solidFill>
                <a:schemeClr val="bg1"/>
              </a:solidFill>
              <a:latin typeface="Rockwell" panose="02060603020205020403" pitchFamily="18" charset="0"/>
              <a:cs typeface="Rockwell" panose="02060603020205020403" pitchFamily="18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61925" y="1063625"/>
            <a:ext cx="4590415" cy="43395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20000"/>
              </a:lnSpc>
            </a:pPr>
            <a:r>
              <a:rPr lang="en-US" altLang="en-GB" b="1">
                <a:solidFill>
                  <a:schemeClr val="bg1"/>
                </a:solidFill>
              </a:rPr>
              <a:t>User Experience</a:t>
            </a:r>
            <a:r>
              <a:rPr lang="en-US" altLang="en-GB">
                <a:solidFill>
                  <a:schemeClr val="bg1"/>
                </a:solidFill>
              </a:rPr>
              <a:t>: After the impact, the user receives an immediate, easy-to-read "Post-Impact Analysis" report.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n-GB" b="1">
                <a:solidFill>
                  <a:schemeClr val="bg1"/>
                </a:solidFill>
              </a:rPr>
              <a:t>Seismic Comparison</a:t>
            </a:r>
            <a:r>
              <a:rPr lang="en-US" altLang="en-GB">
                <a:solidFill>
                  <a:schemeClr val="bg1"/>
                </a:solidFill>
              </a:rPr>
              <a:t>: A bar chart contextualizes the event by comparing its seismic magnitude to famous earthquakes and volcanic eruptions.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en-GB" b="1">
                <a:solidFill>
                  <a:schemeClr val="bg1"/>
                </a:solidFill>
              </a:rPr>
              <a:t>Tsunami Risk Assessment</a:t>
            </a:r>
            <a:r>
              <a:rPr lang="en-US" altLang="en-GB">
                <a:solidFill>
                  <a:schemeClr val="bg1"/>
                </a:solidFill>
              </a:rPr>
              <a:t>: For ocean impacts, the tool identifies major coastal cities at risk and estimates the tsunami's travel time, turning abstract data into an urgent, human-centric story.</a:t>
            </a:r>
            <a:endParaRPr lang="en-US" altLang="en-GB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7065" y="762635"/>
            <a:ext cx="5720715" cy="32365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390" y="4066540"/>
            <a:ext cx="4333875" cy="2638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0" y="4112260"/>
            <a:ext cx="3323590" cy="26943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2310" y="100330"/>
            <a:ext cx="10972800" cy="497205"/>
          </a:xfrm>
        </p:spPr>
        <p:txBody>
          <a:bodyPr>
            <a:normAutofit fontScale="90000"/>
          </a:bodyPr>
          <a:lstStyle/>
          <a:p>
            <a:r>
              <a:rPr lang="en-US" altLang="en-GB" sz="3500" b="1" dirty="0">
                <a:solidFill>
                  <a:srgbClr val="00FFFF"/>
                </a:solidFill>
                <a:latin typeface="Rockwell" panose="02060603020205020403" pitchFamily="18" charset="0"/>
                <a:ea typeface="+mn-ea"/>
                <a:cs typeface="+mn-cs"/>
              </a:rPr>
              <a:t>Your Mission: Defend Earth</a:t>
            </a:r>
            <a:endParaRPr lang="en-US" altLang="en-GB" sz="3500" b="1" dirty="0">
              <a:solidFill>
                <a:srgbClr val="00FFFF"/>
              </a:solidFill>
              <a:latin typeface="Rockwell" panose="02060603020205020403" pitchFamily="18" charset="0"/>
              <a:ea typeface="+mn-ea"/>
              <a:cs typeface="+mn-cs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95630" y="597535"/>
            <a:ext cx="3553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GB">
                <a:solidFill>
                  <a:schemeClr val="bg1"/>
                </a:solidFill>
                <a:latin typeface="Rockwell" panose="02060603020205020403" pitchFamily="18" charset="0"/>
                <a:cs typeface="Rockwell" panose="02060603020205020403" pitchFamily="18" charset="0"/>
              </a:rPr>
              <a:t>From Observer to Defender</a:t>
            </a:r>
            <a:endParaRPr lang="en-US" altLang="en-GB">
              <a:solidFill>
                <a:schemeClr val="bg1"/>
              </a:solidFill>
              <a:latin typeface="Rockwell" panose="02060603020205020403" pitchFamily="18" charset="0"/>
              <a:cs typeface="Rockwell" panose="02060603020205020403" pitchFamily="18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70815" y="1148080"/>
            <a:ext cx="4933315" cy="4320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en-US" altLang="en-GB" b="1">
                <a:solidFill>
                  <a:schemeClr val="bg1"/>
                </a:solidFill>
              </a:rPr>
              <a:t>The User's Role</a:t>
            </a:r>
            <a:r>
              <a:rPr lang="en-US" altLang="en-GB">
                <a:solidFill>
                  <a:schemeClr val="bg1"/>
                </a:solidFill>
              </a:rPr>
              <a:t>: AstroStrike Simulator's most powerful feature is putting the user in control of mitigation.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GB" b="1">
                <a:solidFill>
                  <a:schemeClr val="bg1"/>
                </a:solidFill>
              </a:rPr>
              <a:t>How it Works</a:t>
            </a:r>
            <a:r>
              <a:rPr lang="en-US" altLang="en-GB">
                <a:solidFill>
                  <a:schemeClr val="bg1"/>
                </a:solidFill>
              </a:rPr>
              <a:t>: Apply a small change in velocity with the "</a:t>
            </a:r>
            <a:r>
              <a:rPr lang="en-US" altLang="en-GB" b="1">
                <a:solidFill>
                  <a:schemeClr val="bg1"/>
                </a:solidFill>
              </a:rPr>
              <a:t>Impulse</a:t>
            </a:r>
            <a:r>
              <a:rPr lang="en-US" altLang="en-GB">
                <a:solidFill>
                  <a:schemeClr val="bg1"/>
                </a:solidFill>
              </a:rPr>
              <a:t>" slider and watch in real-time as the asteroid's trajectory shifts from a catastrophic impact to a safe fly-by.</a:t>
            </a: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chemeClr val="bg1"/>
                </a:solidFill>
                <a:sym typeface="+mn-ea"/>
              </a:rPr>
              <a:t>Mitigation Simulator:</a:t>
            </a:r>
            <a:r>
              <a:rPr lang="en-US" altLang="en-US" dirty="0">
                <a:solidFill>
                  <a:schemeClr val="bg1"/>
                </a:solidFill>
                <a:sym typeface="+mn-ea"/>
              </a:rPr>
              <a:t> Users can actively try to avert disaster by applying a velocity change (delta-v) to the asteroid using a simple slider.</a:t>
            </a:r>
            <a:endParaRPr lang="en-US" altLang="en-US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altLang="en-GB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GB" b="1">
                <a:solidFill>
                  <a:schemeClr val="bg1"/>
                </a:solidFill>
              </a:rPr>
              <a:t>Our Impact</a:t>
            </a:r>
            <a:r>
              <a:rPr lang="en-US" altLang="en-GB">
                <a:solidFill>
                  <a:schemeClr val="bg1"/>
                </a:solidFill>
              </a:rPr>
              <a:t>: By making science interactive, we empower everyone to understand not just the problem of asteroid threats, but also the reality of the solutions.</a:t>
            </a:r>
            <a:endParaRPr lang="en-US" altLang="en-GB">
              <a:solidFill>
                <a:schemeClr val="bg1"/>
              </a:solidFill>
            </a:endParaRPr>
          </a:p>
        </p:txBody>
      </p:sp>
      <p:pic>
        <p:nvPicPr>
          <p:cNvPr id="9" name="Picture 8" descr="Untitled video - Made with Clipchamp (5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1050" y="597535"/>
            <a:ext cx="6116320" cy="34404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195" y="3934460"/>
            <a:ext cx="4739640" cy="284607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5441315" y="841375"/>
            <a:ext cx="19672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1400" b="1" i="1">
                <a:solidFill>
                  <a:schemeClr val="bg1"/>
                </a:solidFill>
              </a:rPr>
              <a:t>This is a GIF (slide show)</a:t>
            </a:r>
            <a:endParaRPr lang="en-US" altLang="en-GB" sz="1400" b="1" i="1">
              <a:solidFill>
                <a:schemeClr val="bg1"/>
              </a:solidFill>
            </a:endParaRPr>
          </a:p>
        </p:txBody>
      </p:sp>
      <p:sp>
        <p:nvSpPr>
          <p:cNvPr id="16" name="Bent Arrow 15"/>
          <p:cNvSpPr/>
          <p:nvPr/>
        </p:nvSpPr>
        <p:spPr>
          <a:xfrm rot="10800000" flipH="1">
            <a:off x="5510530" y="1087120"/>
            <a:ext cx="527685" cy="14732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387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p>
            <a:endParaRPr lang="en-GB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3425</Words>
  <Application>WPS Presentation</Application>
  <PresentationFormat>Widescreen</PresentationFormat>
  <Paragraphs>91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SimSun</vt:lpstr>
      <vt:lpstr>Wingdings</vt:lpstr>
      <vt:lpstr>Arial</vt:lpstr>
      <vt:lpstr>Rockwell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Data-Driven Scenarios</vt:lpstr>
      <vt:lpstr>Multi-Faceted Visualizations</vt:lpstr>
      <vt:lpstr>Visualizing the Impact: Two Views</vt:lpstr>
      <vt:lpstr>Interactive Planetary Defense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Gurupatil</dc:creator>
  <dc:description>generated using python-pptx</dc:description>
  <cp:lastModifiedBy>Normal Search</cp:lastModifiedBy>
  <cp:revision>78</cp:revision>
  <dcterms:created xsi:type="dcterms:W3CDTF">2013-01-27T09:14:00Z</dcterms:created>
  <dcterms:modified xsi:type="dcterms:W3CDTF">2025-10-05T13:50:04Z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450706BE51BE46329490156A5B2EDF2D_13</vt:lpwstr>
  </property>
  <property fmtid="{D5CDD505-2E9C-101B-9397-08002B2CF9AE}" pid="3" name="KSOProductBuildVer">
    <vt:lpwstr>2057-12.2.0.22556</vt:lpwstr>
  </property>
</Properties>
</file>

<file path=docProps/thumbnail.jpeg>
</file>